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8" r:id="rId2"/>
    <p:sldId id="326" r:id="rId3"/>
    <p:sldId id="329" r:id="rId4"/>
    <p:sldId id="330" r:id="rId5"/>
    <p:sldId id="333" r:id="rId6"/>
    <p:sldId id="337" r:id="rId7"/>
    <p:sldId id="334" r:id="rId8"/>
    <p:sldId id="335" r:id="rId9"/>
    <p:sldId id="332" r:id="rId10"/>
    <p:sldId id="331" r:id="rId11"/>
    <p:sldId id="339" r:id="rId12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Vajda" initials="PV" lastIdx="4" clrIdx="0">
    <p:extLst>
      <p:ext uri="{19B8F6BF-5375-455C-9EA6-DF929625EA0E}">
        <p15:presenceInfo xmlns:p15="http://schemas.microsoft.com/office/powerpoint/2012/main" userId="S-1-5-21-517242888-263660572-1718252460-1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04"/>
    <a:srgbClr val="6699FF"/>
    <a:srgbClr val="66CCFF"/>
    <a:srgbClr val="003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65" autoAdjust="0"/>
  </p:normalViewPr>
  <p:slideViewPr>
    <p:cSldViewPr snapToGrid="0">
      <p:cViewPr varScale="1">
        <p:scale>
          <a:sx n="134" d="100"/>
          <a:sy n="134" d="100"/>
        </p:scale>
        <p:origin x="5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Solar PV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2000.4</c:v>
                </c:pt>
                <c:pt idx="1">
                  <c:v>4087</c:v>
                </c:pt>
                <c:pt idx="2">
                  <c:v>6150.5</c:v>
                </c:pt>
                <c:pt idx="3">
                  <c:v>7404.5</c:v>
                </c:pt>
                <c:pt idx="4">
                  <c:v>8445.7000000000007</c:v>
                </c:pt>
                <c:pt idx="5">
                  <c:v>9319.9</c:v>
                </c:pt>
                <c:pt idx="6">
                  <c:v>9581.2000000000007</c:v>
                </c:pt>
                <c:pt idx="7">
                  <c:v>10265.5</c:v>
                </c:pt>
                <c:pt idx="8">
                  <c:v>11013.2</c:v>
                </c:pt>
                <c:pt idx="9">
                  <c:v>11920.5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EC-4089-801C-04BB3669B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633744"/>
        <c:axId val="465635056"/>
      </c:lineChart>
      <c:catAx>
        <c:axId val="46563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35056"/>
        <c:crosses val="autoZero"/>
        <c:auto val="1"/>
        <c:lblAlgn val="ctr"/>
        <c:lblOffset val="100"/>
        <c:noMultiLvlLbl val="0"/>
      </c:catAx>
      <c:valAx>
        <c:axId val="46563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ktoe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3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7T12:25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10389 0 0,'0'0'-256'0'0,"0"0"432"0"0,0 0-96 0 0,0 0 64 0 0,0 0-96 0 0,0-5-1153 0 0,-2 1-4561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09T10:4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6691 0 0,'0'0'-816'0'0,"0"0"-1729"0"0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4E120C6-56C8-4483-8138-9BC3606846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62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71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4562" cy="3389313"/>
          </a:xfrm>
          <a:prstGeom prst="rect">
            <a:avLst/>
          </a:prstGeom>
        </p:spPr>
      </p:sp>
      <p:sp>
        <p:nvSpPr>
          <p:cNvPr id="369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2792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4562" cy="3389313"/>
          </a:xfrm>
          <a:prstGeom prst="rect">
            <a:avLst/>
          </a:prstGeom>
        </p:spPr>
      </p:sp>
      <p:sp>
        <p:nvSpPr>
          <p:cNvPr id="369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9576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4562" cy="3389313"/>
          </a:xfrm>
          <a:prstGeom prst="rect">
            <a:avLst/>
          </a:prstGeom>
        </p:spPr>
      </p:sp>
      <p:sp>
        <p:nvSpPr>
          <p:cNvPr id="369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314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4562" cy="3389313"/>
          </a:xfrm>
          <a:prstGeom prst="rect">
            <a:avLst/>
          </a:prstGeom>
        </p:spPr>
      </p:sp>
      <p:sp>
        <p:nvSpPr>
          <p:cNvPr id="369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4084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4562" cy="3389313"/>
          </a:xfrm>
          <a:prstGeom prst="rect">
            <a:avLst/>
          </a:prstGeom>
        </p:spPr>
      </p:sp>
      <p:sp>
        <p:nvSpPr>
          <p:cNvPr id="369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4850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4562" cy="3389313"/>
          </a:xfrm>
          <a:prstGeom prst="rect">
            <a:avLst/>
          </a:prstGeom>
        </p:spPr>
      </p:sp>
      <p:sp>
        <p:nvSpPr>
          <p:cNvPr id="369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9094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4562" cy="3389313"/>
          </a:xfrm>
          <a:prstGeom prst="rect">
            <a:avLst/>
          </a:prstGeom>
        </p:spPr>
      </p:sp>
      <p:sp>
        <p:nvSpPr>
          <p:cNvPr id="369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2192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86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5470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imbusSanL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hyperlink" Target="https://www.irena.org/-/media/Files/IRENA/Agency/Publication/2020/Oct/IRENA_REmap_CESEC_202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jp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no-informacioni-sistem.rs/SlGlasnikPortal/eli/rep/sgrs/vlada/uredba/2016/56/3/reg" TargetMode="External"/><Relationship Id="rId2" Type="http://schemas.openxmlformats.org/officeDocument/2006/relationships/hyperlink" Target="http://ero-ks.org/2016/Vendimet/V_810_2016_e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A7EFD-393E-4BEB-8A49-A4FF3E7A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1"/>
            <a:ext cx="10080625" cy="5670352"/>
          </a:xfrm>
          <a:prstGeom prst="rect">
            <a:avLst/>
          </a:prstGeom>
        </p:spPr>
      </p:pic>
      <p:sp>
        <p:nvSpPr>
          <p:cNvPr id="125" name="CustomShape 2"/>
          <p:cNvSpPr/>
          <p:nvPr/>
        </p:nvSpPr>
        <p:spPr>
          <a:xfrm>
            <a:off x="776880" y="1550391"/>
            <a:ext cx="8425642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sz="3200" b="1" spc="-1" dirty="0">
                <a:solidFill>
                  <a:srgbClr val="FDD204"/>
                </a:solidFill>
                <a:latin typeface="Arial Black" panose="020B0A04020102020204" pitchFamily="34" charset="0"/>
              </a:rPr>
              <a:t>Prva velika konferencija o solarnoj energiji u </a:t>
            </a:r>
            <a:r>
              <a:rPr lang="pl-PL" sz="3200" b="1" spc="-1" dirty="0" smtClean="0">
                <a:solidFill>
                  <a:srgbClr val="FDD204"/>
                </a:solidFill>
                <a:latin typeface="Arial Black" panose="020B0A04020102020204" pitchFamily="34" charset="0"/>
              </a:rPr>
              <a:t>Srbiji</a:t>
            </a:r>
            <a:endParaRPr lang="en-GB" sz="3200" b="1" spc="-1" dirty="0" smtClean="0">
              <a:solidFill>
                <a:srgbClr val="FDD204"/>
              </a:solidFill>
              <a:latin typeface="Arial Black" panose="020B0A04020102020204" pitchFamily="34" charset="0"/>
            </a:endParaRPr>
          </a:p>
          <a:p>
            <a:r>
              <a:rPr lang="en-GB" sz="3200" b="1" spc="-1" dirty="0" smtClean="0">
                <a:solidFill>
                  <a:srgbClr val="FDD204"/>
                </a:solidFill>
                <a:latin typeface="Arial Black" panose="020B0A04020102020204" pitchFamily="34" charset="0"/>
              </a:rPr>
              <a:t>Balkan Green Energy News</a:t>
            </a:r>
            <a:endParaRPr lang="pl-PL" sz="3200" b="1" spc="-1" dirty="0">
              <a:solidFill>
                <a:srgbClr val="FDD204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n-US" sz="3200" b="1" spc="-1" dirty="0" smtClean="0">
              <a:solidFill>
                <a:srgbClr val="FDD204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spc="-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 Black" panose="020B0A04020102020204" pitchFamily="34" charset="0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76880" y="3644959"/>
            <a:ext cx="246132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 smtClean="0">
                <a:solidFill>
                  <a:schemeClr val="bg1"/>
                </a:solidFill>
                <a:latin typeface="+mj-lt"/>
              </a:rPr>
              <a:t>14. </a:t>
            </a:r>
            <a:r>
              <a:rPr lang="en-US" spc="-1" dirty="0" err="1" smtClean="0">
                <a:solidFill>
                  <a:schemeClr val="bg1"/>
                </a:solidFill>
                <a:latin typeface="+mj-lt"/>
              </a:rPr>
              <a:t>april</a:t>
            </a:r>
            <a:r>
              <a:rPr lang="en-US" spc="-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pc="-1" dirty="0">
                <a:solidFill>
                  <a:schemeClr val="bg1"/>
                </a:solidFill>
                <a:latin typeface="+mj-lt"/>
              </a:rPr>
              <a:t>2021</a:t>
            </a:r>
            <a:endParaRPr lang="en-US" sz="1800" b="0" strike="noStrike" spc="-1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39766C-D9F1-4CDA-ADFD-E6415BB30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14:cNvPr>
              <p14:cNvContentPartPr/>
              <p14:nvPr/>
            </p14:nvContentPartPr>
            <p14:xfrm>
              <a:off x="-264567" y="1705822"/>
              <a:ext cx="1080" cy="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3207" y="1696822"/>
                <a:ext cx="18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14:cNvPr>
              <p14:cNvContentPartPr/>
              <p14:nvPr/>
            </p14:nvContentPartPr>
            <p14:xfrm>
              <a:off x="978513" y="20777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513" y="206906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914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20" y="-187619"/>
            <a:ext cx="2206800" cy="1119288"/>
          </a:xfrm>
          <a:prstGeom prst="rect">
            <a:avLst/>
          </a:prstGeom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id="{5625F217-0C9C-406A-805E-B205376D8F82}"/>
              </a:ext>
            </a:extLst>
          </p:cNvPr>
          <p:cNvSpPr/>
          <p:nvPr/>
        </p:nvSpPr>
        <p:spPr>
          <a:xfrm>
            <a:off x="145996" y="5274251"/>
            <a:ext cx="8138541" cy="417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spc="-1" dirty="0" smtClean="0"/>
              <a:t>Source</a:t>
            </a:r>
            <a:r>
              <a:rPr lang="de-DE" sz="1000" spc="-1" dirty="0"/>
              <a:t>: </a:t>
            </a:r>
            <a:r>
              <a:rPr lang="de-DE" sz="1000" spc="-1" dirty="0" smtClean="0"/>
              <a:t>Annual Implementation Report 2020, Energy Community Secretariat, November 2020</a:t>
            </a:r>
          </a:p>
          <a:p>
            <a:r>
              <a:rPr lang="en-GB" sz="1000" spc="-1" dirty="0">
                <a:hlinkClick r:id="rId7"/>
              </a:rPr>
              <a:t>Renewable Energy Prospects for Central and South-Eastern Europe Energy Connectivity (CESEC)</a:t>
            </a:r>
            <a:r>
              <a:rPr lang="en-GB" sz="1000" spc="-1" dirty="0"/>
              <a:t>, </a:t>
            </a:r>
            <a:r>
              <a:rPr lang="en-GB" sz="1000" spc="-1" dirty="0" smtClean="0"/>
              <a:t>IRENA, October 2020</a:t>
            </a:r>
            <a:endParaRPr lang="en-GB" sz="1000" spc="-1" dirty="0"/>
          </a:p>
          <a:p>
            <a:pPr>
              <a:lnSpc>
                <a:spcPct val="100000"/>
              </a:lnSpc>
            </a:pPr>
            <a:endParaRPr lang="de-DE" sz="1000" spc="-1" dirty="0" smtClean="0"/>
          </a:p>
        </p:txBody>
      </p:sp>
      <p:sp>
        <p:nvSpPr>
          <p:cNvPr id="19" name="CustomShape 4"/>
          <p:cNvSpPr/>
          <p:nvPr/>
        </p:nvSpPr>
        <p:spPr>
          <a:xfrm>
            <a:off x="2551187" y="295206"/>
            <a:ext cx="7713855" cy="543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Total </a:t>
            </a:r>
            <a:r>
              <a:rPr lang="en-GB" sz="2000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capacities </a:t>
            </a:r>
            <a:r>
              <a:rPr lang="en-GB" sz="20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of </a:t>
            </a:r>
            <a:r>
              <a:rPr lang="en-GB" sz="2000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renewable energy in Serbia, </a:t>
            </a:r>
            <a:r>
              <a:rPr lang="en-GB" sz="20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2019 (MW)</a:t>
            </a:r>
            <a:endParaRPr lang="en-US" sz="2000" b="0" strike="noStrike" spc="-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1" y="1154096"/>
            <a:ext cx="2853580" cy="3537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2933" y="1902257"/>
            <a:ext cx="4441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Only 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11 MW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installed solar PV capacities in Serbia in 2019</a:t>
            </a:r>
          </a:p>
          <a:p>
            <a:pPr algn="l"/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According to IRENA, potential for solar PV in Serbia in 2030 is </a:t>
            </a:r>
            <a:r>
              <a:rPr lang="en-AT" dirty="0" smtClean="0">
                <a:solidFill>
                  <a:srgbClr val="C00000"/>
                </a:solidFill>
                <a:latin typeface="+mj-lt"/>
              </a:rPr>
              <a:t>3582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MW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0821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7A229-B84F-42D9-B07C-F2366E87E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351" name="CustomShape 1"/>
          <p:cNvSpPr/>
          <p:nvPr/>
        </p:nvSpPr>
        <p:spPr>
          <a:xfrm>
            <a:off x="1280880" y="1920240"/>
            <a:ext cx="5203080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FDD204"/>
                </a:solidFill>
                <a:latin typeface="+mj-lt"/>
              </a:rPr>
              <a:t>Thank you for your attention!</a:t>
            </a:r>
            <a:endParaRPr lang="en-US" sz="2800" b="0" strike="noStrike" spc="-1" dirty="0">
              <a:latin typeface="+mj-lt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1300320" y="2878560"/>
            <a:ext cx="4691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janez</a:t>
            </a:r>
            <a:r>
              <a:rPr lang="en-US" sz="1400" b="1" strike="noStrike" spc="-1" dirty="0" smtClean="0">
                <a:solidFill>
                  <a:srgbClr val="FDD204"/>
                </a:solidFill>
                <a:latin typeface="+mj-lt"/>
                <a:ea typeface="DejaVu Sans"/>
              </a:rPr>
              <a:t>.kopac@energy.community.org</a:t>
            </a:r>
            <a:endParaRPr lang="en-US" sz="1400" b="0" strike="noStrike" spc="-1" dirty="0">
              <a:latin typeface="+mj-lt"/>
            </a:endParaRPr>
          </a:p>
        </p:txBody>
      </p:sp>
      <p:pic>
        <p:nvPicPr>
          <p:cNvPr id="354" name="Picture 286"/>
          <p:cNvPicPr/>
          <p:nvPr/>
        </p:nvPicPr>
        <p:blipFill>
          <a:blip r:embed="rId4"/>
          <a:stretch/>
        </p:blipFill>
        <p:spPr>
          <a:xfrm>
            <a:off x="1388520" y="4316760"/>
            <a:ext cx="177840" cy="146160"/>
          </a:xfrm>
          <a:prstGeom prst="rect">
            <a:avLst/>
          </a:prstGeom>
          <a:ln>
            <a:noFill/>
          </a:ln>
        </p:spPr>
      </p:pic>
      <p:pic>
        <p:nvPicPr>
          <p:cNvPr id="355" name="Picture 288"/>
          <p:cNvPicPr/>
          <p:nvPr/>
        </p:nvPicPr>
        <p:blipFill>
          <a:blip r:embed="rId5"/>
          <a:stretch/>
        </p:blipFill>
        <p:spPr>
          <a:xfrm>
            <a:off x="1388160" y="4592520"/>
            <a:ext cx="178920" cy="173880"/>
          </a:xfrm>
          <a:prstGeom prst="rect">
            <a:avLst/>
          </a:prstGeom>
          <a:ln>
            <a:noFill/>
          </a:ln>
        </p:spPr>
      </p:pic>
      <p:pic>
        <p:nvPicPr>
          <p:cNvPr id="356" name="Picture 289"/>
          <p:cNvPicPr/>
          <p:nvPr/>
        </p:nvPicPr>
        <p:blipFill>
          <a:blip r:embed="rId6"/>
          <a:stretch/>
        </p:blipFill>
        <p:spPr>
          <a:xfrm>
            <a:off x="1390680" y="4896000"/>
            <a:ext cx="173880" cy="173880"/>
          </a:xfrm>
          <a:prstGeom prst="rect">
            <a:avLst/>
          </a:prstGeom>
          <a:ln>
            <a:noFill/>
          </a:ln>
        </p:spPr>
      </p:pic>
      <p:pic>
        <p:nvPicPr>
          <p:cNvPr id="357" name="Picture 290"/>
          <p:cNvPicPr/>
          <p:nvPr/>
        </p:nvPicPr>
        <p:blipFill>
          <a:blip r:embed="rId7"/>
          <a:stretch/>
        </p:blipFill>
        <p:spPr>
          <a:xfrm>
            <a:off x="1382760" y="5199480"/>
            <a:ext cx="189720" cy="131040"/>
          </a:xfrm>
          <a:prstGeom prst="rect">
            <a:avLst/>
          </a:prstGeom>
          <a:ln>
            <a:noFill/>
          </a:ln>
        </p:spPr>
      </p:pic>
      <p:sp>
        <p:nvSpPr>
          <p:cNvPr id="358" name="CustomShape 4"/>
          <p:cNvSpPr/>
          <p:nvPr/>
        </p:nvSpPr>
        <p:spPr>
          <a:xfrm>
            <a:off x="1394640" y="4037435"/>
            <a:ext cx="165960" cy="1659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1620360" y="3550728"/>
            <a:ext cx="30168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www.energy-community.org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Ener_Community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/company/energy-community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Ener.Community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EnergyCommunityTV</a:t>
            </a:r>
            <a:endParaRPr lang="en-US" sz="1300" b="0" strike="noStrike" spc="-1" dirty="0">
              <a:latin typeface="+mj-lt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299600" y="3610800"/>
            <a:ext cx="2827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DD204"/>
                </a:solidFill>
                <a:latin typeface="+mj-lt"/>
                <a:ea typeface="DejaVu Sans"/>
              </a:rPr>
              <a:t>GET IN TOUCH</a:t>
            </a:r>
            <a:endParaRPr lang="en-US" sz="1800" b="0" strike="noStrike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56199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20" y="-187619"/>
            <a:ext cx="2206800" cy="1119288"/>
          </a:xfrm>
          <a:prstGeom prst="rect">
            <a:avLst/>
          </a:prstGeom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id="{5625F217-0C9C-406A-805E-B205376D8F82}"/>
              </a:ext>
            </a:extLst>
          </p:cNvPr>
          <p:cNvSpPr/>
          <p:nvPr/>
        </p:nvSpPr>
        <p:spPr>
          <a:xfrm>
            <a:off x="227520" y="5314380"/>
            <a:ext cx="8173456" cy="417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spc="-1" dirty="0" smtClean="0"/>
              <a:t>Source</a:t>
            </a:r>
            <a:r>
              <a:rPr lang="de-DE" sz="1000" spc="-1" dirty="0"/>
              <a:t>: </a:t>
            </a:r>
            <a:r>
              <a:rPr lang="de-DE" sz="1000" spc="-1" dirty="0" smtClean="0"/>
              <a:t>Renewable </a:t>
            </a:r>
            <a:r>
              <a:rPr lang="de-DE" sz="1000" spc="-1" dirty="0"/>
              <a:t>Capacity Statistics </a:t>
            </a:r>
            <a:r>
              <a:rPr lang="de-DE" sz="1000" spc="-1" dirty="0" smtClean="0"/>
              <a:t>2021, IRENA, March 2021</a:t>
            </a:r>
            <a:endParaRPr lang="en-US" sz="1000" spc="-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C6242-2DE8-4EA4-B50B-B9204673D987}"/>
              </a:ext>
            </a:extLst>
          </p:cNvPr>
          <p:cNvSpPr txBox="1"/>
          <p:nvPr/>
        </p:nvSpPr>
        <p:spPr>
          <a:xfrm>
            <a:off x="6890882" y="2604407"/>
            <a:ext cx="2661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127 GW </a:t>
            </a:r>
            <a:endParaRPr lang="en-US" sz="2000" b="1" dirty="0" smtClean="0">
              <a:solidFill>
                <a:srgbClr val="F1A31C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2000" b="1" dirty="0" smtClean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(or +22%)</a:t>
            </a:r>
          </a:p>
          <a:p>
            <a:pPr algn="ctr" defTabSz="685800"/>
            <a:r>
              <a:rPr lang="en-US" sz="2000" b="1" dirty="0" smtClean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Solar PV</a:t>
            </a:r>
          </a:p>
          <a:p>
            <a:pPr algn="ctr" defTabSz="685800"/>
            <a:r>
              <a:rPr lang="de-DE" sz="2000" b="1" dirty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</a:t>
            </a:r>
            <a:r>
              <a:rPr lang="de-DE" sz="2000" b="1" dirty="0" smtClean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rowth in 2020</a:t>
            </a:r>
            <a:endParaRPr lang="en-US" sz="2000" b="1" dirty="0">
              <a:solidFill>
                <a:srgbClr val="F1A31C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727018-A86E-4136-A331-1396504377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24" y="1924343"/>
            <a:ext cx="573447" cy="55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" y="1401580"/>
            <a:ext cx="6273237" cy="3729091"/>
          </a:xfrm>
          <a:prstGeom prst="rect">
            <a:avLst/>
          </a:prstGeom>
        </p:spPr>
      </p:pic>
      <p:sp>
        <p:nvSpPr>
          <p:cNvPr id="19" name="CustomShape 4"/>
          <p:cNvSpPr/>
          <p:nvPr/>
        </p:nvSpPr>
        <p:spPr>
          <a:xfrm>
            <a:off x="2575066" y="256785"/>
            <a:ext cx="6626084" cy="543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pc="-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Global </a:t>
            </a:r>
            <a:r>
              <a:rPr lang="en-US" sz="2400" b="1" spc="-1">
                <a:solidFill>
                  <a:schemeClr val="accent1">
                    <a:lumMod val="50000"/>
                  </a:schemeClr>
                </a:solidFill>
                <a:latin typeface="+mj-lt"/>
              </a:rPr>
              <a:t>r</a:t>
            </a:r>
            <a:r>
              <a:rPr lang="en-US" sz="2400" b="1" spc="-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enewable power </a:t>
            </a:r>
            <a:r>
              <a:rPr lang="en-US" sz="2400" b="1" spc="-1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2400" b="1" spc="-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apacity </a:t>
            </a:r>
            <a:r>
              <a:rPr lang="en-US" sz="24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</a:t>
            </a:r>
            <a:r>
              <a:rPr lang="en-US" sz="2400" b="1" spc="-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rowth </a:t>
            </a:r>
            <a:r>
              <a:rPr lang="en-US" sz="24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sz="2400" b="0" strike="noStrike" spc="-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8201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20" y="-187619"/>
            <a:ext cx="2206800" cy="1119288"/>
          </a:xfrm>
          <a:prstGeom prst="rect">
            <a:avLst/>
          </a:prstGeom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id="{5625F217-0C9C-406A-805E-B205376D8F82}"/>
              </a:ext>
            </a:extLst>
          </p:cNvPr>
          <p:cNvSpPr/>
          <p:nvPr/>
        </p:nvSpPr>
        <p:spPr>
          <a:xfrm>
            <a:off x="770759" y="5378467"/>
            <a:ext cx="8173456" cy="417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spc="-1" dirty="0" smtClean="0"/>
              <a:t>Source</a:t>
            </a:r>
            <a:r>
              <a:rPr lang="de-DE" sz="1000" spc="-1" dirty="0"/>
              <a:t>: </a:t>
            </a:r>
            <a:r>
              <a:rPr lang="de-DE" sz="1000" spc="-1" dirty="0" smtClean="0"/>
              <a:t>Eurostat, statista</a:t>
            </a:r>
            <a:endParaRPr lang="en-US" sz="1000" spc="-1" dirty="0"/>
          </a:p>
        </p:txBody>
      </p:sp>
      <p:sp>
        <p:nvSpPr>
          <p:cNvPr id="19" name="CustomShape 4"/>
          <p:cNvSpPr/>
          <p:nvPr/>
        </p:nvSpPr>
        <p:spPr>
          <a:xfrm>
            <a:off x="2575065" y="256785"/>
            <a:ext cx="6868611" cy="543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Electricity generated from solar PV in the EU</a:t>
            </a:r>
            <a:r>
              <a:rPr lang="en-US" sz="24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sz="2400" b="0" strike="noStrike" spc="-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67654991"/>
              </p:ext>
            </p:extLst>
          </p:nvPr>
        </p:nvGraphicFramePr>
        <p:xfrm>
          <a:off x="401708" y="1383126"/>
          <a:ext cx="5929936" cy="364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1C6242-2DE8-4EA4-B50B-B9204673D987}"/>
              </a:ext>
            </a:extLst>
          </p:cNvPr>
          <p:cNvSpPr txBox="1"/>
          <p:nvPr/>
        </p:nvSpPr>
        <p:spPr>
          <a:xfrm>
            <a:off x="2973721" y="3266596"/>
            <a:ext cx="259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smtClean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2010 - 2019</a:t>
            </a:r>
          </a:p>
          <a:p>
            <a:pPr algn="ctr" defTabSz="685800"/>
            <a:r>
              <a:rPr lang="de-DE" sz="2000" b="1" dirty="0" smtClean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495%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27018-A86E-4136-A331-1396504377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33" y="2715798"/>
            <a:ext cx="573447" cy="550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4785" y="1912791"/>
            <a:ext cx="27201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Fastest growing electricity source</a:t>
            </a:r>
          </a:p>
          <a:p>
            <a:pPr algn="l"/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Cumulative capacity in 2019 in the EU was 130,7 GW</a:t>
            </a:r>
          </a:p>
          <a:p>
            <a:pPr algn="l"/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Germany is leading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54494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20" y="-187619"/>
            <a:ext cx="2206800" cy="1119288"/>
          </a:xfrm>
          <a:prstGeom prst="rect">
            <a:avLst/>
          </a:prstGeom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id="{5625F217-0C9C-406A-805E-B205376D8F82}"/>
              </a:ext>
            </a:extLst>
          </p:cNvPr>
          <p:cNvSpPr/>
          <p:nvPr/>
        </p:nvSpPr>
        <p:spPr>
          <a:xfrm>
            <a:off x="111082" y="5274251"/>
            <a:ext cx="8173456" cy="417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spc="-1" dirty="0" smtClean="0"/>
              <a:t>Source</a:t>
            </a:r>
            <a:r>
              <a:rPr lang="de-DE" sz="1000" spc="-1" dirty="0"/>
              <a:t>: </a:t>
            </a:r>
            <a:r>
              <a:rPr lang="en-GB" sz="1000" spc="-1" dirty="0" smtClean="0"/>
              <a:t>Renewable </a:t>
            </a:r>
            <a:r>
              <a:rPr lang="en-GB" sz="1000" spc="-1" dirty="0"/>
              <a:t>Power Generation Costs in 2019</a:t>
            </a:r>
            <a:r>
              <a:rPr lang="de-DE" sz="1000" spc="-1" dirty="0" smtClean="0"/>
              <a:t>, IRENA, June 2020</a:t>
            </a:r>
          </a:p>
          <a:p>
            <a:pPr>
              <a:lnSpc>
                <a:spcPct val="100000"/>
              </a:lnSpc>
            </a:pPr>
            <a:r>
              <a:rPr lang="de-DE" sz="1000" spc="-1" dirty="0" smtClean="0"/>
              <a:t>* LCOE </a:t>
            </a:r>
            <a:r>
              <a:rPr lang="en-AT" sz="1000" spc="-1" dirty="0" smtClean="0"/>
              <a:t>–</a:t>
            </a:r>
            <a:r>
              <a:rPr lang="de-DE" sz="1000" spc="-1" dirty="0" smtClean="0"/>
              <a:t> Levelized Cost of Electricity </a:t>
            </a:r>
            <a:endParaRPr lang="en-US" sz="1000" spc="-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C6242-2DE8-4EA4-B50B-B9204673D987}"/>
              </a:ext>
            </a:extLst>
          </p:cNvPr>
          <p:cNvSpPr txBox="1"/>
          <p:nvPr/>
        </p:nvSpPr>
        <p:spPr>
          <a:xfrm>
            <a:off x="7644531" y="2736678"/>
            <a:ext cx="196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smtClean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82%</a:t>
            </a:r>
          </a:p>
          <a:p>
            <a:pPr algn="ctr" defTabSz="685800"/>
            <a:r>
              <a:rPr lang="en-US" sz="2000" b="1" dirty="0" smtClean="0">
                <a:solidFill>
                  <a:srgbClr val="F1A31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Solar PV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727018-A86E-4136-A331-1396504377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38" y="2113710"/>
            <a:ext cx="573447" cy="550798"/>
          </a:xfrm>
          <a:prstGeom prst="rect">
            <a:avLst/>
          </a:prstGeom>
        </p:spPr>
      </p:pic>
      <p:sp>
        <p:nvSpPr>
          <p:cNvPr id="19" name="CustomShape 4"/>
          <p:cNvSpPr/>
          <p:nvPr/>
        </p:nvSpPr>
        <p:spPr>
          <a:xfrm>
            <a:off x="2575066" y="256785"/>
            <a:ext cx="6626084" cy="543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Global renewable power generation costs</a:t>
            </a:r>
            <a:endParaRPr lang="en-US" sz="2400" b="0" strike="noStrike" spc="-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2" y="1208598"/>
            <a:ext cx="7223859" cy="3866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5AB3E-5B3A-4FFC-8AB8-A07DBFB74B6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73" y="3529887"/>
            <a:ext cx="503987" cy="5350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128DC5-638A-4FF3-829A-1B93EDCBC6A2}"/>
              </a:ext>
            </a:extLst>
          </p:cNvPr>
          <p:cNvSpPr txBox="1">
            <a:spLocks/>
          </p:cNvSpPr>
          <p:nvPr/>
        </p:nvSpPr>
        <p:spPr bwMode="auto">
          <a:xfrm>
            <a:off x="7336292" y="1490662"/>
            <a:ext cx="2584547" cy="5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85800"/>
            <a:r>
              <a:rPr lang="en-US" altLang="en-US" sz="1200" dirty="0">
                <a:ea typeface="+mj-ea"/>
                <a:cs typeface="+mj-cs"/>
              </a:rPr>
              <a:t>LCOE reduction in the period</a:t>
            </a:r>
          </a:p>
          <a:p>
            <a:pPr algn="ctr" defTabSz="685800"/>
            <a:r>
              <a:rPr lang="en-US" altLang="en-US" sz="1200" dirty="0">
                <a:ea typeface="+mj-ea"/>
                <a:cs typeface="+mj-cs"/>
              </a:rPr>
              <a:t> 2010 - </a:t>
            </a:r>
            <a:r>
              <a:rPr lang="en-US" altLang="en-US" sz="1200" dirty="0" smtClean="0">
                <a:ea typeface="+mj-ea"/>
                <a:cs typeface="+mj-cs"/>
              </a:rPr>
              <a:t>2019</a:t>
            </a:r>
            <a:endParaRPr lang="en-US" altLang="en-US" sz="1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3218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20" y="-187619"/>
            <a:ext cx="2206800" cy="1119288"/>
          </a:xfrm>
          <a:prstGeom prst="rect">
            <a:avLst/>
          </a:prstGeom>
        </p:spPr>
      </p:pic>
      <p:sp>
        <p:nvSpPr>
          <p:cNvPr id="19" name="CustomShape 4"/>
          <p:cNvSpPr/>
          <p:nvPr/>
        </p:nvSpPr>
        <p:spPr>
          <a:xfrm>
            <a:off x="2575066" y="100334"/>
            <a:ext cx="7106816" cy="543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Share of the total volume of renewable energy auctioned in 2017-2018, by technology</a:t>
            </a:r>
            <a:endParaRPr lang="en-US" sz="2400" b="0" strike="noStrike" spc="-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" y="1682405"/>
            <a:ext cx="6593388" cy="2972612"/>
          </a:xfrm>
          <a:prstGeom prst="rect">
            <a:avLst/>
          </a:prstGeom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5625F217-0C9C-406A-805E-B205376D8F82}"/>
              </a:ext>
            </a:extLst>
          </p:cNvPr>
          <p:cNvSpPr/>
          <p:nvPr/>
        </p:nvSpPr>
        <p:spPr>
          <a:xfrm>
            <a:off x="111082" y="5274251"/>
            <a:ext cx="8173456" cy="417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spc="-1" dirty="0" smtClean="0"/>
              <a:t>Source</a:t>
            </a:r>
            <a:r>
              <a:rPr lang="de-DE" sz="1000" spc="-1" dirty="0"/>
              <a:t>: </a:t>
            </a:r>
            <a:r>
              <a:rPr lang="en-GB" sz="1000" spc="-1" dirty="0"/>
              <a:t>Renewable energy auctions: Status and trends beyond price</a:t>
            </a:r>
            <a:r>
              <a:rPr lang="de-DE" sz="1000" spc="-1" dirty="0" smtClean="0"/>
              <a:t>, IRENA, December 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0844" y="1356691"/>
            <a:ext cx="30575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World’s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lowest price for solar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electricity achieved in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Abu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Dhabi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 2020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was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0,0135$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EU’s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lowest price was achieved in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Portugal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 2019,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0,01476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AT" dirty="0">
                <a:solidFill>
                  <a:srgbClr val="FF0000"/>
                </a:solidFill>
                <a:latin typeface="+mj-lt"/>
              </a:rPr>
              <a:t>€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Energy Community’s lowest price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s: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Albania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0,02489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€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kWh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North Macedonia’s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premium on market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price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0,004 €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kWh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 on state owned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0031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40611"/>
              </p:ext>
            </p:extLst>
          </p:nvPr>
        </p:nvGraphicFramePr>
        <p:xfrm>
          <a:off x="170720" y="1436330"/>
          <a:ext cx="9739184" cy="348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944">
                  <a:extLst>
                    <a:ext uri="{9D8B030D-6E8A-4147-A177-3AD203B41FA5}">
                      <a16:colId xmlns:a16="http://schemas.microsoft.com/office/drawing/2014/main" val="3932506979"/>
                    </a:ext>
                  </a:extLst>
                </a:gridCol>
                <a:gridCol w="1902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293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4660">
                <a:tc gridSpan="2">
                  <a:txBody>
                    <a:bodyPr/>
                    <a:lstStyle/>
                    <a:p>
                      <a:pPr algn="ctr"/>
                      <a:r>
                        <a:rPr lang="de-AT" sz="1300" b="1" dirty="0" smtClean="0"/>
                        <a:t>Contracting Parites</a:t>
                      </a:r>
                      <a:endParaRPr lang="de-AT" sz="1300" b="1" dirty="0"/>
                    </a:p>
                  </a:txBody>
                  <a:tcPr marL="75605" marR="75605" marT="37802" marB="37802" anchor="ctr" anchorCtr="1"/>
                </a:tc>
                <a:tc hMerge="1">
                  <a:txBody>
                    <a:bodyPr/>
                    <a:lstStyle/>
                    <a:p>
                      <a:endParaRPr lang="de-AT" sz="10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AT" sz="1300" b="1" dirty="0" smtClean="0"/>
                        <a:t>Solar PV</a:t>
                      </a:r>
                      <a:endParaRPr lang="de-AT" sz="1300" b="1" dirty="0"/>
                    </a:p>
                  </a:txBody>
                  <a:tcPr marL="75605" marR="75605" marT="37802" marB="37802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300" b="1" dirty="0" smtClean="0"/>
                        <a:t>Onshore</a:t>
                      </a:r>
                      <a:r>
                        <a:rPr lang="de-AT" sz="1300" b="1" baseline="0" dirty="0" smtClean="0"/>
                        <a:t> wind</a:t>
                      </a:r>
                      <a:endParaRPr lang="de-AT" sz="1300" b="1" dirty="0"/>
                    </a:p>
                  </a:txBody>
                  <a:tcPr marL="75605" marR="75605" marT="37802" marB="37802" anchor="ctr" anchorCtr="1"/>
                </a:tc>
                <a:tc>
                  <a:txBody>
                    <a:bodyPr/>
                    <a:lstStyle/>
                    <a:p>
                      <a:r>
                        <a:rPr lang="de-AT" sz="1300" b="1" dirty="0" smtClean="0"/>
                        <a:t>Period (years)</a:t>
                      </a:r>
                      <a:endParaRPr lang="de-AT" sz="1300" b="1" dirty="0"/>
                    </a:p>
                  </a:txBody>
                  <a:tcPr marL="75605" marR="75605" marT="37802" marB="37802" anchor="ctr" anchorCtr="1"/>
                </a:tc>
                <a:tc>
                  <a:txBody>
                    <a:bodyPr/>
                    <a:lstStyle/>
                    <a:p>
                      <a:r>
                        <a:rPr lang="de-AT" sz="1300" b="1" dirty="0" smtClean="0"/>
                        <a:t>Source</a:t>
                      </a:r>
                      <a:endParaRPr lang="de-AT" sz="1300" b="1" dirty="0"/>
                    </a:p>
                  </a:txBody>
                  <a:tcPr marL="75605" marR="75605" marT="37802" marB="37802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36"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Federation of Bosnia and Herzegovina</a:t>
                      </a:r>
                      <a:endParaRPr lang="de-AT"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tc hMerge="1"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</a:t>
                      </a:r>
                      <a:r>
                        <a:rPr lang="de-AT" sz="10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- 93</a:t>
                      </a:r>
                      <a:endParaRPr lang="de-AT" sz="10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(23 kW - 1 MW)</a:t>
                      </a:r>
                      <a:endParaRPr lang="de-AT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190 </a:t>
                      </a:r>
                      <a:r>
                        <a:rPr lang="en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73</a:t>
                      </a:r>
                    </a:p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(23 kW </a:t>
                      </a:r>
                      <a:r>
                        <a:rPr lang="en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10 MW)</a:t>
                      </a:r>
                      <a:endParaRPr lang="de-AT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 </a:t>
                      </a: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700" dirty="0" smtClean="0">
                          <a:latin typeface="+mn-lt"/>
                        </a:rPr>
                        <a:t>Pravilnik o metodologiji o</a:t>
                      </a:r>
                    </a:p>
                    <a:p>
                      <a:pPr algn="l"/>
                      <a:r>
                        <a:rPr lang="de-AT" sz="700" dirty="0" smtClean="0">
                          <a:latin typeface="+mn-lt"/>
                        </a:rPr>
                        <a:t>načinu utvrđivanja garantovanih otkupnih cijena električne energije iz postrojenja za</a:t>
                      </a:r>
                    </a:p>
                    <a:p>
                      <a:pPr algn="l"/>
                      <a:r>
                        <a:rPr lang="de-AT" sz="700" dirty="0" smtClean="0">
                          <a:latin typeface="+mn-lt"/>
                        </a:rPr>
                        <a:t>korištenje obnovljivih izvora energije i efikasne kogeneracije. ODLUKA usvojena 10.12.2018.</a:t>
                      </a:r>
                      <a:endParaRPr lang="de-AT" sz="700" dirty="0"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13">
                <a:tc rowSpan="2">
                  <a:txBody>
                    <a:bodyPr/>
                    <a:lstStyle/>
                    <a:p>
                      <a:r>
                        <a:rPr lang="de-AT" sz="12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Republika Srpska</a:t>
                      </a:r>
                      <a:endParaRPr lang="de-AT"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tc>
                  <a:txBody>
                    <a:bodyPr/>
                    <a:lstStyle/>
                    <a:p>
                      <a:r>
                        <a:rPr lang="de-AT" sz="1000" b="1" dirty="0" smtClean="0">
                          <a:latin typeface="+mn-lt"/>
                        </a:rPr>
                        <a:t>FiT</a:t>
                      </a:r>
                      <a:endParaRPr lang="de-AT" sz="1000" b="1" dirty="0"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objects </a:t>
                      </a:r>
                      <a:endParaRPr lang="de-AT" sz="10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110 - 77</a:t>
                      </a:r>
                    </a:p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(50 kW -  1 MW)</a:t>
                      </a:r>
                    </a:p>
                    <a:p>
                      <a:pPr algn="ctr" fontAlgn="ctr"/>
                      <a:endParaRPr lang="de-AT" sz="10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the ground</a:t>
                      </a:r>
                    </a:p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87</a:t>
                      </a:r>
                    </a:p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(up to 250 kW)</a:t>
                      </a:r>
                    </a:p>
                    <a:p>
                      <a:pPr algn="ctr" fontAlgn="ctr"/>
                      <a:endParaRPr lang="de-AT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de-AT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 </a:t>
                      </a:r>
                    </a:p>
                  </a:txBody>
                  <a:tcPr marL="7875" marR="7875" marT="7875" marB="0" anchor="ctr" anchorCtr="1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+mn-lt"/>
                        </a:rPr>
                        <a:t>ОДЛУК</a:t>
                      </a:r>
                      <a:r>
                        <a:rPr lang="de-DE" sz="700" dirty="0" smtClean="0">
                          <a:latin typeface="+mn-lt"/>
                        </a:rPr>
                        <a:t>A</a:t>
                      </a:r>
                      <a:r>
                        <a:rPr lang="de-DE" sz="700" baseline="0" dirty="0" smtClean="0">
                          <a:latin typeface="+mn-lt"/>
                        </a:rPr>
                        <a:t> </a:t>
                      </a:r>
                      <a:r>
                        <a:rPr lang="ru-RU" sz="700" dirty="0" smtClean="0">
                          <a:latin typeface="+mn-lt"/>
                        </a:rPr>
                        <a:t>о висини гарантованих откупних цијена и премија за електричну енергију</a:t>
                      </a:r>
                    </a:p>
                    <a:p>
                      <a:pPr algn="l"/>
                      <a:r>
                        <a:rPr lang="ru-RU" sz="700" dirty="0" smtClean="0">
                          <a:latin typeface="+mn-lt"/>
                        </a:rPr>
                        <a:t>произведену из обновљивих извора и у ефикаснoj когенерацији</a:t>
                      </a:r>
                      <a:r>
                        <a:rPr lang="de-DE" sz="700" dirty="0" smtClean="0">
                          <a:latin typeface="+mn-lt"/>
                        </a:rPr>
                        <a:t>. 9.7.2019.</a:t>
                      </a:r>
                      <a:endParaRPr lang="de-AT" sz="700" dirty="0"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13">
                <a:tc vMerge="1"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b="1" dirty="0" smtClean="0">
                          <a:latin typeface="+mn-lt"/>
                        </a:rPr>
                        <a:t>FiP</a:t>
                      </a:r>
                      <a:endParaRPr lang="de-AT" sz="1000" b="1" dirty="0"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objects </a:t>
                      </a:r>
                      <a:endParaRPr lang="de-AT" sz="10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66 - 31</a:t>
                      </a:r>
                    </a:p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(50 kW -  1 MW)</a:t>
                      </a: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the ground</a:t>
                      </a:r>
                    </a:p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</a:t>
                      </a:r>
                    </a:p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(up</a:t>
                      </a:r>
                      <a:r>
                        <a:rPr lang="de-AT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</a:t>
                      </a:r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250 kW)</a:t>
                      </a:r>
                    </a:p>
                    <a:p>
                      <a:pPr algn="ctr" fontAlgn="ctr"/>
                      <a:endParaRPr lang="de-AT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de-AT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de-AT" sz="10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234">
                <a:tc gridSpan="2">
                  <a:txBody>
                    <a:bodyPr/>
                    <a:lstStyle/>
                    <a:p>
                      <a:r>
                        <a:rPr lang="de-AT" sz="12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Kosovo*</a:t>
                      </a:r>
                      <a:endParaRPr lang="de-AT"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tc hMerge="1">
                  <a:txBody>
                    <a:bodyPr/>
                    <a:lstStyle/>
                    <a:p>
                      <a:endParaRPr lang="de-AT" sz="10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136,4</a:t>
                      </a:r>
                      <a:endParaRPr lang="de-AT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85</a:t>
                      </a:r>
                      <a:endParaRPr lang="de-AT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 </a:t>
                      </a: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r>
                        <a:rPr lang="de-AT" sz="700" dirty="0" smtClean="0">
                          <a:latin typeface="+mn-lt"/>
                          <a:hlinkClick r:id="rId2"/>
                        </a:rPr>
                        <a:t>DECISION</a:t>
                      </a:r>
                      <a:r>
                        <a:rPr lang="de-AT" sz="700" dirty="0" smtClean="0">
                          <a:latin typeface="+mn-lt"/>
                        </a:rPr>
                        <a:t>, 16.05.2016.</a:t>
                      </a:r>
                      <a:endParaRPr lang="de-AT" sz="700" dirty="0"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132">
                <a:tc gridSpan="2">
                  <a:txBody>
                    <a:bodyPr/>
                    <a:lstStyle/>
                    <a:p>
                      <a:pPr algn="l"/>
                      <a:r>
                        <a:rPr lang="de-AT" sz="12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Serbia</a:t>
                      </a:r>
                      <a:endParaRPr lang="de-AT"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tc hMerge="1">
                  <a:txBody>
                    <a:bodyPr/>
                    <a:lstStyle/>
                    <a:p>
                      <a:endParaRPr lang="de-AT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objects </a:t>
                      </a:r>
                      <a:endParaRPr lang="de-AT" sz="10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124 -  146</a:t>
                      </a:r>
                    </a:p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(0,03 </a:t>
                      </a:r>
                      <a:r>
                        <a:rPr lang="en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  <a:r>
                        <a:rPr lang="de-AT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0,5 MW)</a:t>
                      </a:r>
                    </a:p>
                    <a:p>
                      <a:pPr algn="ctr" fontAlgn="ctr"/>
                      <a:endParaRPr lang="de-AT" sz="10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On the ground</a:t>
                      </a:r>
                    </a:p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90</a:t>
                      </a:r>
                      <a:r>
                        <a:rPr lang="sl-SI" sz="10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de-AT" sz="10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de-AT" sz="10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92</a:t>
                      </a:r>
                      <a:endParaRPr lang="de-AT" sz="10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 </a:t>
                      </a:r>
                    </a:p>
                  </a:txBody>
                  <a:tcPr marL="7875" marR="7875" marT="7875" marB="0" anchor="ctr" anchorCtr="1"/>
                </a:tc>
                <a:tc>
                  <a:txBody>
                    <a:bodyPr/>
                    <a:lstStyle/>
                    <a:p>
                      <a:r>
                        <a:rPr lang="az-Cyrl-AZ" sz="700" dirty="0" smtClean="0">
                          <a:latin typeface="+mn-lt"/>
                          <a:hlinkClick r:id="rId3"/>
                        </a:rPr>
                        <a:t>УРЕДБ</a:t>
                      </a:r>
                      <a:r>
                        <a:rPr lang="de-DE" sz="700" dirty="0" smtClean="0">
                          <a:latin typeface="+mn-lt"/>
                          <a:hlinkClick r:id="rId3"/>
                        </a:rPr>
                        <a:t>A</a:t>
                      </a:r>
                      <a:r>
                        <a:rPr lang="de-DE" sz="700" dirty="0" smtClean="0">
                          <a:latin typeface="+mn-lt"/>
                        </a:rPr>
                        <a:t>, 2016-2019</a:t>
                      </a:r>
                      <a:endParaRPr lang="de-AT" sz="700" dirty="0">
                        <a:latin typeface="+mn-lt"/>
                      </a:endParaRPr>
                    </a:p>
                  </a:txBody>
                  <a:tcPr marL="75605" marR="75605" marT="37802" marB="37802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42632" y="676884"/>
            <a:ext cx="4625893" cy="34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6026">
              <a:defRPr/>
            </a:pPr>
            <a:r>
              <a:rPr lang="en-GB" sz="1654" b="1" i="1" kern="0" dirty="0">
                <a:solidFill>
                  <a:srgbClr val="20266E"/>
                </a:solidFill>
                <a:latin typeface="Arial"/>
                <a:ea typeface="+mj-ea"/>
                <a:cs typeface="+mj-cs"/>
              </a:rPr>
              <a:t>Feed-in tariffs (EUR/MWh)</a:t>
            </a:r>
            <a:endParaRPr lang="en-GB" sz="1488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720" y="117240"/>
            <a:ext cx="2206800" cy="11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20" y="-187619"/>
            <a:ext cx="2206800" cy="1119288"/>
          </a:xfrm>
          <a:prstGeom prst="rect">
            <a:avLst/>
          </a:prstGeom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id="{5625F217-0C9C-406A-805E-B205376D8F82}"/>
              </a:ext>
            </a:extLst>
          </p:cNvPr>
          <p:cNvSpPr/>
          <p:nvPr/>
        </p:nvSpPr>
        <p:spPr>
          <a:xfrm>
            <a:off x="92207" y="5366459"/>
            <a:ext cx="8138541" cy="417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spc="-1" dirty="0" smtClean="0"/>
              <a:t>Source</a:t>
            </a:r>
            <a:r>
              <a:rPr lang="de-DE" sz="1000" spc="-1" dirty="0"/>
              <a:t>: </a:t>
            </a:r>
            <a:r>
              <a:rPr lang="de-DE" sz="1000" spc="-1" dirty="0" smtClean="0"/>
              <a:t>WB6 Energy Transition Tracker, Energy Community Secretariat, February 2021 </a:t>
            </a:r>
          </a:p>
        </p:txBody>
      </p:sp>
      <p:sp>
        <p:nvSpPr>
          <p:cNvPr id="19" name="CustomShape 4"/>
          <p:cNvSpPr/>
          <p:nvPr/>
        </p:nvSpPr>
        <p:spPr>
          <a:xfrm>
            <a:off x="2434320" y="220546"/>
            <a:ext cx="7576369" cy="543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Serbia is far from </a:t>
            </a:r>
            <a:r>
              <a:rPr lang="en-GB" sz="2000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reaching </a:t>
            </a:r>
            <a:r>
              <a:rPr lang="en-GB" sz="2000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its 2020 renewable energy </a:t>
            </a:r>
            <a:r>
              <a:rPr lang="en-GB" sz="2000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target, new, ambitious policies and measures are needed</a:t>
            </a:r>
            <a:endParaRPr lang="en-US" sz="2000" b="0" strike="noStrike" spc="-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28" y="1337452"/>
            <a:ext cx="6882109" cy="39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380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1" y="1228726"/>
            <a:ext cx="8239125" cy="33147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651" y="0"/>
            <a:ext cx="2079912" cy="1119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6206" y="500063"/>
            <a:ext cx="449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1400" dirty="0" smtClean="0">
                <a:solidFill>
                  <a:schemeClr val="bg1"/>
                </a:solidFill>
                <a:latin typeface="+mj-lt"/>
              </a:rPr>
              <a:t>GG</a:t>
            </a:r>
            <a:endParaRPr lang="en-US" sz="1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1" y="63672"/>
            <a:ext cx="7029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Green energy transition in EU is fueled by CO2 pricing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51" y="4625498"/>
            <a:ext cx="906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With CO2 price of 25 EUR per ton of CO2 the polluters in power and heat sector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would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pay estimated 750 mill EUR annually, while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price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of 40 EUR/ton would amount to 1,2 billion 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0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8F77167-BEAF-476E-A510-B0C1E038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520" y="-187619"/>
            <a:ext cx="2206800" cy="1119288"/>
          </a:xfrm>
          <a:prstGeom prst="rect">
            <a:avLst/>
          </a:prstGeom>
        </p:spPr>
      </p:pic>
      <p:sp>
        <p:nvSpPr>
          <p:cNvPr id="19" name="CustomShape 4"/>
          <p:cNvSpPr/>
          <p:nvPr/>
        </p:nvSpPr>
        <p:spPr>
          <a:xfrm>
            <a:off x="2551187" y="295206"/>
            <a:ext cx="7713855" cy="543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New Law on Renewable Energy in Serbia</a:t>
            </a:r>
            <a:endParaRPr lang="en-US" sz="2000" b="0" strike="noStrike" spc="-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985" y="1249115"/>
            <a:ext cx="87521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Law enables auctions for renewable electricity in line with the State Aid Guidelines, however detalis are yet to be elaborated in the secondary legislation</a:t>
            </a:r>
          </a:p>
          <a:p>
            <a:pPr algn="l"/>
            <a:endParaRPr lang="de-DE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part of the Integrated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National Energy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 Climate Plan (NECP), 2030 renewable energy target needs to be proposed as soon as possible to enable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long-term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indicative schedule for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auctions</a:t>
            </a:r>
          </a:p>
          <a:p>
            <a:pPr algn="l"/>
            <a:endParaRPr lang="en-GB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Law introduces self-consumption and energy communities</a:t>
            </a:r>
          </a:p>
          <a:p>
            <a:pPr algn="l"/>
            <a:endParaRPr lang="en-GB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 the NECP, target for self-consumption needs to be proposed to boost deployment of small scale solar PV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projects</a:t>
            </a:r>
            <a:endParaRPr lang="sl-SI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Sophia Declaration, signed by President Vučić in November 2020 is commiting Serbia to transpose ETS Directive and introduce carbon pricing.</a:t>
            </a:r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endParaRPr lang="de-DE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2865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655</Words>
  <Application>Microsoft Office PowerPoint</Application>
  <PresentationFormat>Custom</PresentationFormat>
  <Paragraphs>120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Algerian</vt:lpstr>
      <vt:lpstr>Arial</vt:lpstr>
      <vt:lpstr>Arial Black</vt:lpstr>
      <vt:lpstr>Calibri</vt:lpstr>
      <vt:lpstr>DejaVu Sans</vt:lpstr>
      <vt:lpstr>NimbusSanL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Janez Kopac</cp:lastModifiedBy>
  <cp:revision>569</cp:revision>
  <dcterms:created xsi:type="dcterms:W3CDTF">2019-05-22T11:22:22Z</dcterms:created>
  <dcterms:modified xsi:type="dcterms:W3CDTF">2021-04-13T14:45:09Z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